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0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634" r:id="rId3"/>
    <p:sldId id="636" r:id="rId4"/>
    <p:sldId id="637" r:id="rId5"/>
    <p:sldId id="638" r:id="rId6"/>
    <p:sldId id="640" r:id="rId7"/>
    <p:sldId id="641" r:id="rId8"/>
    <p:sldId id="683" r:id="rId9"/>
    <p:sldId id="643" r:id="rId10"/>
    <p:sldId id="644" r:id="rId11"/>
    <p:sldId id="645" r:id="rId12"/>
    <p:sldId id="647" r:id="rId13"/>
    <p:sldId id="648" r:id="rId14"/>
    <p:sldId id="649" r:id="rId15"/>
    <p:sldId id="650" r:id="rId16"/>
    <p:sldId id="651" r:id="rId17"/>
    <p:sldId id="652" r:id="rId18"/>
    <p:sldId id="653" r:id="rId19"/>
    <p:sldId id="654" r:id="rId20"/>
    <p:sldId id="655" r:id="rId21"/>
    <p:sldId id="656" r:id="rId22"/>
    <p:sldId id="657" r:id="rId23"/>
    <p:sldId id="658" r:id="rId24"/>
    <p:sldId id="660" r:id="rId25"/>
    <p:sldId id="661" r:id="rId26"/>
    <p:sldId id="662" r:id="rId27"/>
    <p:sldId id="664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3" orient="horz" pos="4156" userDrawn="1">
          <p15:clr>
            <a:srgbClr val="A4A3A4"/>
          </p15:clr>
        </p15:guide>
        <p15:guide id="4" orient="horz" pos="3120" userDrawn="1">
          <p15:clr>
            <a:srgbClr val="A4A3A4"/>
          </p15:clr>
        </p15:guide>
        <p15:guide id="5" orient="horz" pos="2760" userDrawn="1">
          <p15:clr>
            <a:srgbClr val="A4A3A4"/>
          </p15:clr>
        </p15:guide>
        <p15:guide id="6" pos="1360" userDrawn="1">
          <p15:clr>
            <a:srgbClr val="A4A3A4"/>
          </p15:clr>
        </p15:guide>
        <p15:guide id="7" orient="horz" pos="3480" userDrawn="1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pos="55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487403-EFDF-1059-4566-87FA8E4D0E43}" name="Shannon Stanton" initials="SS" userId="S::shannon.stanton@pearson.com::887e0ba7-70dc-4fb7-a239-35a46935526e" providerId="AD"/>
  <p188:author id="{13FA300F-C6C8-0CB6-4326-634EE31210CC}" name="Uma Krishnan" initials="UK" userId="S::uma.krishnan1@pearson.com::b6d83fea-8958-40fd-a4e4-81ce3ae7c4e4" providerId="AD"/>
  <p188:author id="{17E4472C-BEA8-EB12-7DDD-603CC101865A}" name="Vanitha Mariamanoharan" initials="VM" userId="S::Vanitha.Mariamanoharan@straive.com::38399441-fd2c-47c8-bf31-02e7a3f6ca76" providerId="AD"/>
  <p188:author id="{3FBBA967-710C-C588-BC74-1DB9AE8B2859}" name="Chellapandi Murugan" initials="CM" userId="S::Chellapandi.Murugan@straive.com::213f20c9-52d8-446b-ab6b-14b65f01aa8b" providerId="AD"/>
  <p188:author id="{51CAB0F3-4A96-54AD-56C5-D2E27125E5A1}" name="Laura McFarland" initials="LM" userId="0e51ab21e74e5fd6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ffrey Holcomb" initials="" lastIdx="3" clrIdx="0"/>
  <p:cmAuthor id="1" name="Ruchi Sachdev" initials="" lastIdx="8" clrIdx="1"/>
  <p:cmAuthor id="2" name="Sarah Reusché" initials="" lastIdx="13" clrIdx="2"/>
  <p:cmAuthor id="3" name="Nitin Shankar" initials="" lastIdx="6" clrIdx="3"/>
  <p:cmAuthor id="4" name="Kristen Flathman" initials="" lastIdx="1" clrIdx="4"/>
  <p:cmAuthor id="5" name="Ben Schroeter" initials="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F9630F-82C1-40B7-BC3A-925EFCFF5E92}">
  <a:tblStyle styleId="{40F9630F-82C1-40B7-BC3A-925EFCFF5E9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7" autoAdjust="0"/>
    <p:restoredTop sz="79457" autoAdjust="0"/>
  </p:normalViewPr>
  <p:slideViewPr>
    <p:cSldViewPr snapToGrid="0" snapToObjects="1">
      <p:cViewPr varScale="1">
        <p:scale>
          <a:sx n="79" d="100"/>
          <a:sy n="79" d="100"/>
        </p:scale>
        <p:origin x="2112" y="192"/>
      </p:cViewPr>
      <p:guideLst>
        <p:guide orient="horz" pos="164"/>
        <p:guide orient="horz" pos="4156"/>
        <p:guide orient="horz" pos="3120"/>
        <p:guide orient="horz" pos="2760"/>
        <p:guide pos="1360"/>
        <p:guide orient="horz" pos="3480"/>
        <p:guide orient="horz" pos="4020"/>
        <p:guide pos="5534"/>
      </p:guideLst>
    </p:cSldViewPr>
  </p:slideViewPr>
  <p:outlineViewPr>
    <p:cViewPr>
      <p:scale>
        <a:sx n="33" d="100"/>
        <a:sy n="33" d="100"/>
      </p:scale>
      <p:origin x="0" y="-3189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5CB01-6679-D646-ACB3-8B04B786C1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C0F4D-8A6F-1C4A-B6BF-1558431E4F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63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1027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this PowerPoint presentation contains mathematical equations, you may need to check that your computer has the following installed:</a:t>
            </a:r>
          </a:p>
          <a:p>
            <a:r>
              <a:rPr lang="en-US" sz="1200" b="0" i="0" u="none" strike="noStrike" kern="1200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1200" b="0" i="0" u="none" strike="noStrike" kern="1200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MathType</a:t>
            </a:r>
            <a:r>
              <a:rPr lang="en-US" sz="1200" b="0" i="0" u="none" strike="noStrike" kern="1200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Plugin</a:t>
            </a:r>
          </a:p>
          <a:p>
            <a:r>
              <a:rPr lang="en-US" sz="1200" b="0" i="0" u="none" strike="noStrike" kern="1200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 Math Player (free versions available)</a:t>
            </a:r>
          </a:p>
          <a:p>
            <a:r>
              <a:rPr lang="en-US" sz="1200" b="0" i="0" u="none" strike="noStrike" kern="1200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3) NVDA Reader (free versions available)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en-US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571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4000" cy="3886200"/>
          </a:xfrm>
          <a:prstGeom prst="rect">
            <a:avLst/>
          </a:prstGeom>
          <a:solidFill>
            <a:srgbClr val="007FA3"/>
          </a:solidFill>
          <a:ln w="25400" cap="flat" cmpd="sng">
            <a:solidFill>
              <a:srgbClr val="007FA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itle Placeholder"/>
          <p:cNvSpPr txBox="1"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Font typeface="Times New Roman"/>
              <a:buNone/>
              <a:defRPr sz="36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Content Placeholder"/>
          <p:cNvSpPr txBox="1">
            <a:spLocks noGrp="1"/>
          </p:cNvSpPr>
          <p:nvPr>
            <p:ph type="subTitle" idx="1"/>
          </p:nvPr>
        </p:nvSpPr>
        <p:spPr>
          <a:xfrm>
            <a:off x="674687" y="3962400"/>
            <a:ext cx="7794625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6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600"/>
              </a:spcBef>
              <a:buClr>
                <a:srgbClr val="007FA3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6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6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3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3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3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30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551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29200" y="5524500"/>
            <a:ext cx="3657600" cy="609600"/>
          </a:xfrm>
        </p:spPr>
        <p:txBody>
          <a:bodyPr/>
          <a:lstStyle>
            <a:lvl1pPr marL="1016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1pPr>
            <a:lvl2pPr marL="5588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2pPr>
            <a:lvl3pPr marL="10160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3pPr>
            <a:lvl4pPr marL="14732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4pPr>
            <a:lvl5pPr marL="19304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marL="10160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</a:pPr>
            <a:r>
              <a:rPr lang="en-US"/>
              <a:t>Click to add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F6EFB-3F44-496C-A842-1E0B3D3B975A}" type="datetimeFigureOut">
              <a:rPr lang="en-US" smtClean="0"/>
              <a:pPr/>
              <a:t>8/22/26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029200" y="5524500"/>
            <a:ext cx="3657600" cy="609600"/>
          </a:xfrm>
        </p:spPr>
        <p:txBody>
          <a:bodyPr/>
          <a:lstStyle>
            <a:lvl1pPr marL="1016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1pPr>
            <a:lvl2pPr marL="5588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2pPr>
            <a:lvl3pPr marL="10160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3pPr>
            <a:lvl4pPr marL="14732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4pPr>
            <a:lvl5pPr marL="19304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marL="10160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</a:pPr>
            <a:r>
              <a:rPr lang="en-US"/>
              <a:t>Click to add text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029200" y="5524500"/>
            <a:ext cx="3657600" cy="609600"/>
          </a:xfrm>
        </p:spPr>
        <p:txBody>
          <a:bodyPr/>
          <a:lstStyle>
            <a:lvl1pPr marL="1016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1pPr>
            <a:lvl2pPr marL="5588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2pPr>
            <a:lvl3pPr marL="10160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3pPr>
            <a:lvl4pPr marL="14732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4pPr>
            <a:lvl5pPr marL="1930400" marR="0" indent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buNone/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marL="10160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7FA3"/>
              </a:buClr>
              <a:buSzPct val="100000"/>
              <a:buFont typeface="Arial"/>
              <a:buNone/>
            </a:pPr>
            <a:r>
              <a:rPr lang="en-US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81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2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1441450"/>
            <a:ext cx="8232775" cy="45989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173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2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4024" y="2881525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4025" y="1593849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023" y="4381287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5838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Text_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2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4024" y="2881525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4025" y="1593849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023" y="4381287"/>
            <a:ext cx="8232775" cy="100647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54025" y="5514975"/>
            <a:ext cx="8235950" cy="55245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9675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4_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2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4024" y="1528976"/>
            <a:ext cx="8232775" cy="71532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023" y="2381038"/>
            <a:ext cx="8232775" cy="81051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ED016235-26A9-CD76-D10B-EFE06CD285E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6084" y="4280115"/>
            <a:ext cx="8232775" cy="71532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C1AE439-00F2-4DAF-8653-5EE2C276C75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46085" y="3382964"/>
            <a:ext cx="8232775" cy="720726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447FEF4-5F9B-9F2E-E5E5-0EDA97297D3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46082" y="6973190"/>
            <a:ext cx="8232775" cy="81051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4765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9_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2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4024" y="1528976"/>
            <a:ext cx="8232775" cy="71532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0F45AE3-EB76-41DE-97B2-CFE79B73D3C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023" y="2381038"/>
            <a:ext cx="8232775" cy="81051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ED016235-26A9-CD76-D10B-EFE06CD285E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6084" y="4280115"/>
            <a:ext cx="8232775" cy="71532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C1AE439-00F2-4DAF-8653-5EE2C276C75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46085" y="3382964"/>
            <a:ext cx="8232775" cy="720726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245DBB8-BCB7-BD67-1244-8A6169B7B8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6083" y="5132177"/>
            <a:ext cx="8232775" cy="81051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8CEF554-75E0-95B8-AC1D-4AA21F7E150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6083" y="6121128"/>
            <a:ext cx="8232775" cy="71532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447FEF4-5F9B-9F2E-E5E5-0EDA97297D3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46082" y="6973190"/>
            <a:ext cx="8232775" cy="50166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1"/>
          </p:nvPr>
        </p:nvSpPr>
        <p:spPr>
          <a:xfrm>
            <a:off x="446088" y="7662864"/>
            <a:ext cx="8240712" cy="50868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2"/>
          </p:nvPr>
        </p:nvSpPr>
        <p:spPr>
          <a:xfrm>
            <a:off x="446088" y="8505825"/>
            <a:ext cx="8240712" cy="536575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551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pen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6228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816429"/>
            <a:ext cx="8229600" cy="4789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000" b="0" i="0" u="none" strike="noStrike" cap="none">
                <a:solidFill>
                  <a:srgbClr val="007FA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5029200" y="1600200"/>
            <a:ext cx="3657600" cy="16001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3"/>
          </p:nvPr>
        </p:nvSpPr>
        <p:spPr>
          <a:xfrm>
            <a:off x="5029200" y="3200400"/>
            <a:ext cx="3657600" cy="29257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39"/>
          <p:cNvSpPr txBox="1">
            <a:spLocks noGrp="1"/>
          </p:cNvSpPr>
          <p:nvPr>
            <p:ph type="body" idx="13"/>
          </p:nvPr>
        </p:nvSpPr>
        <p:spPr>
          <a:xfrm>
            <a:off x="474779" y="1500547"/>
            <a:ext cx="8229600" cy="2051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000" b="0" i="0" u="none" strike="noStrike" cap="none">
                <a:solidFill>
                  <a:srgbClr val="007FA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857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Opener-add copyrigh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Placeholder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6228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39" name="Content Placeholder"/>
          <p:cNvSpPr txBox="1">
            <a:spLocks noGrp="1"/>
          </p:cNvSpPr>
          <p:nvPr>
            <p:ph type="body" idx="1"/>
          </p:nvPr>
        </p:nvSpPr>
        <p:spPr>
          <a:xfrm>
            <a:off x="457200" y="958098"/>
            <a:ext cx="8229600" cy="4789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000" b="0" i="0" u="none" strike="noStrike" cap="none">
                <a:solidFill>
                  <a:srgbClr val="007FA3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677B9-EC76-47FA-B8D6-49D033518C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1600200"/>
            <a:ext cx="4397375" cy="4525963"/>
          </a:xfrm>
        </p:spPr>
        <p:txBody>
          <a:bodyPr/>
          <a:lstStyle>
            <a:lvl1pPr marL="101600" indent="0">
              <a:buNone/>
              <a:defRPr/>
            </a:lvl1pPr>
          </a:lstStyle>
          <a:p>
            <a:pPr lvl="0"/>
            <a:r>
              <a:rPr lang="en-US" dirty="0"/>
              <a:t>Image of front cover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ED3915-2147-4382-A599-2376CC8854D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29200" y="1600200"/>
            <a:ext cx="3657600" cy="676275"/>
          </a:xfrm>
        </p:spPr>
        <p:txBody>
          <a:bodyPr anchor="b"/>
          <a:lstStyle>
            <a:lvl1pPr marL="101600" indent="0" algn="ctr">
              <a:buNone/>
              <a:defRPr sz="3000" b="1">
                <a:latin typeface="+mn-lt"/>
              </a:defRPr>
            </a:lvl1pPr>
            <a:lvl2pPr marL="558800" indent="0">
              <a:buNone/>
              <a:defRPr/>
            </a:lvl2pPr>
          </a:lstStyle>
          <a:p>
            <a:pPr lvl="0"/>
            <a:r>
              <a:rPr lang="en-US" dirty="0"/>
              <a:t>Chapter #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38FD8D-0DB0-4A1A-A3F1-E26B606AC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29200" y="2511012"/>
            <a:ext cx="3657600" cy="442911"/>
          </a:xfrm>
        </p:spPr>
        <p:txBody>
          <a:bodyPr/>
          <a:lstStyle>
            <a:lvl1pPr marL="0" indent="0" algn="ctr">
              <a:buNone/>
              <a:defRPr sz="2200">
                <a:latin typeface="+mn-lt"/>
              </a:defRPr>
            </a:lvl1pPr>
          </a:lstStyle>
          <a:p>
            <a:pPr lvl="0"/>
            <a:r>
              <a:rPr lang="en-US" dirty="0"/>
              <a:t>Chapter name</a:t>
            </a:r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C5328E6C-2B17-49B8-8712-6C0E107A1D99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CE0B5B1C-8858-43DC-BD75-C546F47387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r">
              <a:buSzPct val="25000"/>
              <a:defRPr/>
            </a:pPr>
            <a:fld id="{00000000-1234-1234-1234-123412341234}" type="slidenum">
              <a:rPr lang="en-US" sz="900" smtClean="0"/>
              <a:pPr algn="r">
                <a:buSzPct val="25000"/>
                <a:defRPr/>
              </a:pPr>
              <a:t>‹#›</a:t>
            </a:fld>
            <a:endParaRPr lang="en-US" sz="90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1B8939D-A957-42F9-A1B5-556D29D235A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57200" y="6400801"/>
            <a:ext cx="1001713" cy="228600"/>
          </a:xfrm>
        </p:spPr>
        <p:txBody>
          <a:bodyPr anchor="ctr"/>
          <a:lstStyle>
            <a:lvl1pPr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92F1-5420-4735-B9E5-A0EE76B4D8A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29200" y="3217035"/>
            <a:ext cx="3657600" cy="687043"/>
          </a:xfrm>
        </p:spPr>
        <p:txBody>
          <a:bodyPr/>
          <a:lstStyle>
            <a:lvl3pPr marL="1143000" indent="-127000">
              <a:buFont typeface="Arial" panose="020B0604020202020204" pitchFamily="34" charset="0"/>
              <a:buChar char="▪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4B12475-28E4-DAC9-685A-A3CCEEF336F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029200" y="4167190"/>
            <a:ext cx="3657600" cy="687043"/>
          </a:xfrm>
        </p:spPr>
        <p:txBody>
          <a:bodyPr/>
          <a:lstStyle>
            <a:lvl3pPr marL="1143000" indent="-127000">
              <a:buFont typeface="Arial" panose="020B0604020202020204" pitchFamily="34" charset="0"/>
              <a:buChar char="▪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02A096-D458-576C-8D2D-A5826AC09C1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97088" y="6400800"/>
            <a:ext cx="6589712" cy="22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9783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 +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153"/>
            <a:ext cx="8229600" cy="110265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457200" y="5368160"/>
            <a:ext cx="8229600" cy="9168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marL="0" marR="0" lvl="0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Clr>
                <a:srgbClr val="007FA3"/>
              </a:buClr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Clr>
                <a:srgbClr val="007FA3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281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BB07C-705F-4113-A2C5-779D6EA64D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4374454"/>
          </a:xfrm>
        </p:spPr>
        <p:txBody>
          <a:bodyPr lIns="0" tIns="0" rIns="0" bIns="0"/>
          <a:lstStyle>
            <a:lvl1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  <a:p>
            <a:pPr lvl="4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630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BB07C-705F-4113-A2C5-779D6EA64D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2267528"/>
          </a:xfrm>
        </p:spPr>
        <p:txBody>
          <a:bodyPr lIns="0" tIns="0" rIns="0" bIns="0"/>
          <a:lstStyle>
            <a:lvl1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  <a:p>
            <a:pPr lvl="4"/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20D01C0-4FD2-4065-9EC3-96A3083982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971925"/>
            <a:ext cx="8229600" cy="2105025"/>
          </a:xfrm>
        </p:spPr>
        <p:txBody>
          <a:bodyPr lIns="0" tIns="0" rIns="0" bIns="0"/>
          <a:lstStyle>
            <a:lvl1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US" sz="2400" b="0" i="0" u="none" strike="noStrike" cap="none" dirty="0">
              <a:solidFill>
                <a:schemeClr val="dk1"/>
              </a:solidFill>
              <a:latin typeface="+mn-lt"/>
              <a:cs typeface="Arial"/>
              <a:sym typeface="Arial"/>
            </a:endParaRPr>
          </a:p>
          <a:p>
            <a:pPr lvl="1"/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cs typeface="Arial"/>
                <a:sym typeface="Arial"/>
              </a:rPr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  <a:p>
            <a:pPr lvl="4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349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hree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Placeholder 7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600" b="1" i="0" u="none" strike="noStrike" cap="none">
                <a:solidFill>
                  <a:srgbClr val="007FA3"/>
                </a:solidFill>
                <a:latin typeface="+mj-lt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BB07C-705F-4113-A2C5-779D6EA64D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1153922"/>
          </a:xfrm>
        </p:spPr>
        <p:txBody>
          <a:bodyPr lIns="0" tIns="0" rIns="0" bIns="0"/>
          <a:lstStyle>
            <a:lvl1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R="0" indent="-2304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  <a:p>
            <a:pPr lvl="4"/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20D01C0-4FD2-4065-9EC3-96A3083982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859816"/>
            <a:ext cx="8229600" cy="1168488"/>
          </a:xfrm>
        </p:spPr>
        <p:txBody>
          <a:bodyPr lIns="0" tIns="0" rIns="0" bIns="0"/>
          <a:lstStyle>
            <a:lvl1pPr marR="0" indent="-25560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Aft>
                <a:spcPts val="0"/>
              </a:spcAft>
              <a:buClr>
                <a:srgbClr val="007FA3"/>
              </a:buClr>
              <a:buSzPct val="100000"/>
              <a:defRPr lang="en-US" sz="24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US" sz="2400" b="0" i="0" u="none" strike="noStrike" cap="none" dirty="0">
              <a:solidFill>
                <a:schemeClr val="dk1"/>
              </a:solidFill>
              <a:latin typeface="+mn-lt"/>
              <a:cs typeface="Arial"/>
              <a:sym typeface="Arial"/>
            </a:endParaRPr>
          </a:p>
          <a:p>
            <a:pPr lvl="1"/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cs typeface="Arial"/>
                <a:sym typeface="Arial"/>
              </a:rPr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  <a:p>
            <a:pPr lvl="4"/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57200" y="4188701"/>
            <a:ext cx="8232775" cy="1194785"/>
          </a:xfrm>
        </p:spPr>
        <p:txBody>
          <a:bodyPr lIns="0" tIns="0" rIns="0" bIns="0"/>
          <a:lstStyle>
            <a:lvl1pPr indent="-255600">
              <a:defRPr sz="2400">
                <a:latin typeface="+mn-lt"/>
              </a:defRPr>
            </a:lvl1pPr>
            <a:lvl2pPr indent="-284400"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313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buSzPct val="100000"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</p:spPr>
        <p:txBody>
          <a:bodyPr/>
          <a:lstStyle/>
          <a:p>
            <a:fld id="{891838CE-430E-45DE-B6AA-42DD655BB05E}" type="datetime1">
              <a:rPr lang="en-US" smtClean="0"/>
              <a:t>8/22/26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969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32686"/>
          </a:xfrm>
        </p:spPr>
        <p:txBody>
          <a:bodyPr/>
          <a:lstStyle>
            <a:lvl1pPr>
              <a:buClr>
                <a:schemeClr val="accent1"/>
              </a:buClr>
              <a:buSzPct val="100000"/>
              <a:defRPr sz="2400">
                <a:latin typeface="+mn-lt"/>
              </a:defRPr>
            </a:lvl1pPr>
            <a:lvl2pPr>
              <a:buClr>
                <a:schemeClr val="accent1"/>
              </a:buClr>
              <a:defRPr sz="2400">
                <a:latin typeface="+mn-lt"/>
              </a:defRPr>
            </a:lvl2pPr>
            <a:lvl3pPr>
              <a:buClr>
                <a:schemeClr val="accent1"/>
              </a:buClr>
              <a:defRPr sz="2400">
                <a:latin typeface="+mn-lt"/>
              </a:defRPr>
            </a:lvl3pPr>
            <a:lvl4pPr>
              <a:buClr>
                <a:schemeClr val="accent1"/>
              </a:buClr>
              <a:defRPr sz="2400">
                <a:latin typeface="+mn-lt"/>
              </a:defRPr>
            </a:lvl4pPr>
            <a:lvl5pPr>
              <a:buClr>
                <a:schemeClr val="accent1"/>
              </a:buClr>
              <a:defRPr sz="2400">
                <a:latin typeface="+mn-lt"/>
              </a:defRPr>
            </a:lvl5pPr>
            <a:lvl6pPr>
              <a:buClr>
                <a:schemeClr val="accent1"/>
              </a:buClr>
              <a:defRPr sz="2400">
                <a:latin typeface="+mn-lt"/>
              </a:defRPr>
            </a:lvl6pPr>
            <a:lvl7pPr>
              <a:buClr>
                <a:schemeClr val="accent1"/>
              </a:buClr>
              <a:defRPr sz="2400">
                <a:latin typeface="+mn-lt"/>
              </a:defRPr>
            </a:lvl7pPr>
            <a:lvl8pPr>
              <a:buClr>
                <a:schemeClr val="accent1"/>
              </a:buClr>
              <a:defRPr sz="2400">
                <a:latin typeface="+mn-lt"/>
              </a:defRPr>
            </a:lvl8pPr>
            <a:lvl9pPr>
              <a:buClr>
                <a:schemeClr val="accent1"/>
              </a:buClr>
              <a:defRPr sz="2400">
                <a:latin typeface="+mn-l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</p:spPr>
        <p:txBody>
          <a:bodyPr/>
          <a:lstStyle/>
          <a:p>
            <a:fld id="{891838CE-430E-45DE-B6AA-42DD655BB05E}" type="datetime1">
              <a:rPr lang="en-US" smtClean="0"/>
              <a:t>8/22/26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200" y="3920438"/>
            <a:ext cx="8229600" cy="2032686"/>
          </a:xfrm>
        </p:spPr>
        <p:txBody>
          <a:bodyPr/>
          <a:lstStyle>
            <a:lvl1pPr>
              <a:buClr>
                <a:schemeClr val="accent1"/>
              </a:buClr>
              <a:buSzPct val="100000"/>
              <a:defRPr sz="2400">
                <a:latin typeface="+mn-lt"/>
              </a:defRPr>
            </a:lvl1pPr>
            <a:lvl2pPr>
              <a:buClr>
                <a:schemeClr val="accent1"/>
              </a:buClr>
              <a:defRPr sz="2400">
                <a:latin typeface="+mn-lt"/>
              </a:defRPr>
            </a:lvl2pPr>
            <a:lvl3pPr>
              <a:buClr>
                <a:schemeClr val="accent1"/>
              </a:buClr>
              <a:defRPr sz="2400">
                <a:latin typeface="+mn-lt"/>
              </a:defRPr>
            </a:lvl3pPr>
            <a:lvl4pPr>
              <a:buClr>
                <a:schemeClr val="accent1"/>
              </a:buClr>
              <a:defRPr sz="2400">
                <a:latin typeface="+mn-lt"/>
              </a:defRPr>
            </a:lvl4pPr>
            <a:lvl5pPr>
              <a:buClr>
                <a:schemeClr val="accent1"/>
              </a:buClr>
              <a:defRPr sz="2400">
                <a:latin typeface="+mn-lt"/>
              </a:defRPr>
            </a:lvl5pPr>
            <a:lvl6pPr>
              <a:buClr>
                <a:schemeClr val="accent1"/>
              </a:buClr>
              <a:defRPr sz="2400">
                <a:latin typeface="+mn-lt"/>
              </a:defRPr>
            </a:lvl6pPr>
            <a:lvl7pPr>
              <a:buClr>
                <a:schemeClr val="accent1"/>
              </a:buClr>
              <a:defRPr sz="2400">
                <a:latin typeface="+mn-lt"/>
              </a:defRPr>
            </a:lvl7pPr>
            <a:lvl8pPr>
              <a:buClr>
                <a:schemeClr val="accent1"/>
              </a:buClr>
              <a:defRPr sz="2400">
                <a:latin typeface="+mn-lt"/>
              </a:defRPr>
            </a:lvl8pPr>
            <a:lvl9pPr>
              <a:buClr>
                <a:schemeClr val="accent1"/>
              </a:buClr>
              <a:defRPr sz="2400">
                <a:latin typeface="+mn-l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54417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32686"/>
          </a:xfrm>
        </p:spPr>
        <p:txBody>
          <a:bodyPr/>
          <a:lstStyle>
            <a:lvl1pPr>
              <a:buClr>
                <a:schemeClr val="accent1"/>
              </a:buClr>
              <a:buSzPct val="100000"/>
              <a:defRPr sz="2400">
                <a:latin typeface="+mn-lt"/>
              </a:defRPr>
            </a:lvl1pPr>
            <a:lvl2pPr>
              <a:buClr>
                <a:schemeClr val="accent1"/>
              </a:buClr>
              <a:defRPr sz="2400">
                <a:latin typeface="+mn-lt"/>
              </a:defRPr>
            </a:lvl2pPr>
            <a:lvl3pPr>
              <a:buClr>
                <a:schemeClr val="accent1"/>
              </a:buClr>
              <a:defRPr sz="2400">
                <a:latin typeface="+mn-lt"/>
              </a:defRPr>
            </a:lvl3pPr>
            <a:lvl4pPr>
              <a:buClr>
                <a:schemeClr val="accent1"/>
              </a:buClr>
              <a:defRPr sz="2400">
                <a:latin typeface="+mn-lt"/>
              </a:defRPr>
            </a:lvl4pPr>
            <a:lvl5pPr>
              <a:buClr>
                <a:schemeClr val="accent1"/>
              </a:buClr>
              <a:defRPr sz="2400">
                <a:latin typeface="+mn-lt"/>
              </a:defRPr>
            </a:lvl5pPr>
            <a:lvl6pPr>
              <a:buClr>
                <a:schemeClr val="accent1"/>
              </a:buClr>
              <a:defRPr sz="2400">
                <a:latin typeface="+mn-lt"/>
              </a:defRPr>
            </a:lvl6pPr>
            <a:lvl7pPr>
              <a:buClr>
                <a:schemeClr val="accent1"/>
              </a:buClr>
              <a:defRPr sz="2400">
                <a:latin typeface="+mn-lt"/>
              </a:defRPr>
            </a:lvl7pPr>
            <a:lvl8pPr>
              <a:buClr>
                <a:schemeClr val="accent1"/>
              </a:buClr>
              <a:defRPr sz="2400">
                <a:latin typeface="+mn-lt"/>
              </a:defRPr>
            </a:lvl8pPr>
            <a:lvl9pPr>
              <a:buClr>
                <a:schemeClr val="accent1"/>
              </a:buClr>
              <a:defRPr sz="2400">
                <a:latin typeface="+mn-l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921125"/>
            <a:ext cx="8229600" cy="203200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719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3399B5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rgbClr val="007FA3"/>
              </a:buClr>
              <a:buSzPct val="25000"/>
              <a:defRPr sz="1600"/>
            </a:lvl1pPr>
            <a:lvl2pPr marL="569913" indent="-285750">
              <a:buClr>
                <a:srgbClr val="007FA3"/>
              </a:buClr>
              <a:defRPr sz="1600"/>
            </a:lvl2pPr>
            <a:lvl3pPr>
              <a:buClr>
                <a:srgbClr val="007FA3"/>
              </a:buClr>
              <a:defRPr sz="1600"/>
            </a:lvl3pPr>
            <a:lvl4pPr>
              <a:buClr>
                <a:srgbClr val="007FA3"/>
              </a:buClr>
              <a:defRPr sz="1600"/>
            </a:lvl4pPr>
            <a:lvl5pPr>
              <a:buClr>
                <a:srgbClr val="007FA3"/>
              </a:buClr>
              <a:defRPr sz="1600"/>
            </a:lvl5pPr>
            <a:lvl6pPr>
              <a:buClr>
                <a:srgbClr val="007FA3"/>
              </a:buClr>
              <a:defRPr sz="1600"/>
            </a:lvl6pPr>
            <a:lvl7pPr>
              <a:buClr>
                <a:srgbClr val="007FA3"/>
              </a:buClr>
              <a:defRPr sz="1600"/>
            </a:lvl7pPr>
            <a:lvl8pPr>
              <a:buClr>
                <a:srgbClr val="007FA3"/>
              </a:buClr>
              <a:defRPr sz="1600"/>
            </a:lvl8pPr>
            <a:lvl9pPr>
              <a:buClr>
                <a:srgbClr val="007FA3"/>
              </a:buCl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F6EFB-3F44-496C-A842-1E0B3D3B975A}" type="datetimeFigureOut">
              <a:rPr lang="en-US" smtClean="0"/>
              <a:pPr/>
              <a:t>8/22/26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72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Content Placeholder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6032" marR="0" lvl="0" indent="-154432" algn="l" rtl="0">
              <a:spcBef>
                <a:spcPts val="15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8415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N" dirty="0"/>
              <a:t> </a:t>
            </a:r>
            <a:endParaRPr dirty="0"/>
          </a:p>
        </p:txBody>
      </p:sp>
      <p:pic>
        <p:nvPicPr>
          <p:cNvPr id="3" name="Logo" descr="Pearson Logo">
            <a:extLst>
              <a:ext uri="{FF2B5EF4-FFF2-40B4-BE49-F238E27FC236}">
                <a16:creationId xmlns:a16="http://schemas.microsoft.com/office/drawing/2014/main" id="{BF69673B-6B6A-4119-A125-0D4656C8C64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t="22152" b="22152"/>
          <a:stretch>
            <a:fillRect/>
          </a:stretch>
        </p:blipFill>
        <p:spPr>
          <a:xfrm>
            <a:off x="315677" y="6397489"/>
            <a:ext cx="1176574" cy="29644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ontent Placeholder 27">
            <a:extLst>
              <a:ext uri="{FF2B5EF4-FFF2-40B4-BE49-F238E27FC236}">
                <a16:creationId xmlns:a16="http://schemas.microsoft.com/office/drawing/2014/main" id="{7202548F-5E0A-164C-79A8-33AB3245A13A}"/>
              </a:ext>
            </a:extLst>
          </p:cNvPr>
          <p:cNvSpPr txBox="1">
            <a:spLocks/>
          </p:cNvSpPr>
          <p:nvPr userDrawn="1"/>
        </p:nvSpPr>
        <p:spPr>
          <a:xfrm>
            <a:off x="2147425" y="6424525"/>
            <a:ext cx="6626225" cy="207850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55588" marR="0" lvl="0" indent="-2555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r"/>
            <a:r>
              <a:rPr lang="en-US" sz="1200" dirty="0">
                <a:latin typeface="Verdana" pitchFamily="34" charset="0"/>
                <a:ea typeface="Verdana" pitchFamily="34" charset="0"/>
              </a:rPr>
              <a:t>Copyright © 2026, 2020,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929548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5588" marR="0" lvl="0" indent="-255588" algn="l" rtl="0">
        <a:lnSpc>
          <a:spcPct val="100000"/>
        </a:lnSpc>
        <a:spcBef>
          <a:spcPts val="0"/>
        </a:spcBef>
        <a:spcAft>
          <a:spcPts val="0"/>
        </a:spcAft>
        <a:buNone/>
        <a:defRPr sz="2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6032" marR="0" lvl="0" indent="-154432" algn="l" rtl="0">
              <a:spcBef>
                <a:spcPts val="15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8415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2839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70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5588" marR="0" lvl="0" indent="-25603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1B0FFC1-77E8-43C2-F1CA-ED7F1F12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noProof="0" dirty="0"/>
              <a:t>Principles of Microeconomics</a:t>
            </a:r>
            <a:endParaRPr lang="en-US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9CAFE65-30A2-C259-A541-9B8EB17244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993110"/>
            <a:ext cx="8229600" cy="403567"/>
          </a:xfrm>
        </p:spPr>
        <p:txBody>
          <a:bodyPr anchor="ctr"/>
          <a:lstStyle/>
          <a:p>
            <a:pPr marL="0"/>
            <a:r>
              <a:rPr lang="en-US" sz="20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Fourteenth Edition</a:t>
            </a:r>
          </a:p>
        </p:txBody>
      </p:sp>
      <p:pic>
        <p:nvPicPr>
          <p:cNvPr id="4" name="Picture 3" descr="Front Cover: Principles of Microeconomics Fourteenth Edition by Case, Fair and Oster.">
            <a:extLst>
              <a:ext uri="{FF2B5EF4-FFF2-40B4-BE49-F238E27FC236}">
                <a16:creationId xmlns:a16="http://schemas.microsoft.com/office/drawing/2014/main" id="{BAB483DF-40F2-3A8C-C5CE-4D69DBA9C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35" y="1680422"/>
            <a:ext cx="3525354" cy="450677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0007CAA-751E-2770-D55A-0DC68E124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/>
            <a:r>
              <a:rPr lang="en-US" noProof="0" dirty="0"/>
              <a:t>Part 1</a:t>
            </a:r>
            <a:endParaRPr lang="en-US" b="0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81D69F2-7ED0-F063-9616-ACDC656A0B6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029200" y="2376980"/>
            <a:ext cx="3657600" cy="518620"/>
          </a:xfrm>
        </p:spPr>
        <p:txBody>
          <a:bodyPr/>
          <a:lstStyle/>
          <a:p>
            <a:r>
              <a:rPr lang="en-US" noProof="0" dirty="0"/>
              <a:t>Introduction to Economics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0ECDD72-315E-6C91-52E7-3247EBCE87B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29200" y="3402234"/>
            <a:ext cx="3657600" cy="687043"/>
          </a:xfrm>
        </p:spPr>
        <p:txBody>
          <a:bodyPr/>
          <a:lstStyle/>
          <a:p>
            <a:pPr marL="0" indent="0" algn="ctr">
              <a:buNone/>
            </a:pPr>
            <a:r>
              <a:rPr lang="en-US" sz="3000" b="1" noProof="0" dirty="0">
                <a:latin typeface="+mn-lt"/>
                <a:cs typeface="Arial"/>
              </a:rPr>
              <a:t>Chapter 1</a:t>
            </a:r>
            <a:endParaRPr lang="en-US" altLang="en-US" sz="3000" b="1" noProof="0" dirty="0">
              <a:latin typeface="+mn-lt"/>
              <a:cs typeface="Arial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4FD3523-8712-85E9-7FEC-D9804450A8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029200" y="4167190"/>
            <a:ext cx="3657600" cy="879372"/>
          </a:xfrm>
        </p:spPr>
        <p:txBody>
          <a:bodyPr/>
          <a:lstStyle/>
          <a:p>
            <a:pPr marL="0" indent="0" algn="ctr">
              <a:buNone/>
            </a:pPr>
            <a:r>
              <a:rPr lang="en-US" sz="2200" noProof="0" dirty="0">
                <a:latin typeface="+mn-lt"/>
              </a:rPr>
              <a:t>The Scope and Method of Economics</a:t>
            </a:r>
          </a:p>
        </p:txBody>
      </p:sp>
      <p:pic>
        <p:nvPicPr>
          <p:cNvPr id="26" name="Picture Placeholder 21" descr="Pearson Logo">
            <a:extLst>
              <a:ext uri="{FF2B5EF4-FFF2-40B4-BE49-F238E27FC236}">
                <a16:creationId xmlns:a16="http://schemas.microsoft.com/office/drawing/2014/main" id="{08433D3F-A2D8-7056-FC70-AA1ED0210E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152" b="22152"/>
          <a:stretch>
            <a:fillRect/>
          </a:stretch>
        </p:blipFill>
        <p:spPr>
          <a:xfrm>
            <a:off x="315677" y="6397489"/>
            <a:ext cx="1176574" cy="296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3688A9F6-170F-2D9A-102E-02C7FB85C29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147425" y="6424525"/>
            <a:ext cx="6626225" cy="207850"/>
          </a:xfrm>
        </p:spPr>
        <p:txBody>
          <a:bodyPr anchor="ctr"/>
          <a:lstStyle/>
          <a:p>
            <a:pPr marL="0" indent="0" algn="r">
              <a:buNone/>
            </a:pPr>
            <a:r>
              <a:rPr lang="en-US" sz="1200" noProof="0" dirty="0">
                <a:latin typeface="Verdana" pitchFamily="34" charset="0"/>
                <a:ea typeface="Verdana" pitchFamily="34" charset="0"/>
              </a:rPr>
              <a:t>Copyright © 2026, 2020,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700011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28294-72D3-3FDA-19B7-1748807E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Scope of Economics</a:t>
            </a:r>
            <a:endParaRPr lang="en-US" sz="2000" b="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C10A-F2A5-71B9-B43D-8B1D75A403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016240" cy="4374454"/>
          </a:xfrm>
        </p:spPr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Microeconomics and Macroeconomics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microeconomics </a:t>
            </a:r>
            <a:r>
              <a:rPr lang="en-US" altLang="en-US" noProof="0" dirty="0"/>
              <a:t>The branch of economics that examines the functioning of individual industries and the behavior of individual decision-making units—that is, firms and households.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macroeconomics</a:t>
            </a:r>
            <a:r>
              <a:rPr lang="en-US" altLang="en-US" noProof="0" dirty="0"/>
              <a:t> The branch of economics that examines the economic behavior of aggregates—income, employment, output, and so on—on a national scale.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327571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CFD4B-0AAC-C8A4-4632-B5DC8BABC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rgbClr val="007FA3"/>
                </a:solidFill>
                <a:latin typeface="+mj-lt"/>
              </a:rPr>
              <a:t>Table 1.1 </a:t>
            </a:r>
            <a:r>
              <a:rPr lang="en-US" sz="2000" b="0" noProof="0" dirty="0">
                <a:solidFill>
                  <a:srgbClr val="007FA3"/>
                </a:solidFill>
                <a:latin typeface="+mj-lt"/>
              </a:rPr>
              <a:t>(1 of 2)</a:t>
            </a:r>
            <a:endParaRPr lang="en-US" sz="2000" b="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BF1D7-810F-7CF0-DF89-33ACA2B1FC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394393"/>
          </a:xfrm>
        </p:spPr>
        <p:txBody>
          <a:bodyPr/>
          <a:lstStyle/>
          <a:p>
            <a:pPr marL="432" indent="0">
              <a:buNone/>
            </a:pPr>
            <a:r>
              <a:rPr lang="en-US" sz="2000" noProof="0" dirty="0">
                <a:solidFill>
                  <a:schemeClr val="tx1"/>
                </a:solidFill>
                <a:cs typeface="Arial" panose="020B0604020202020204" pitchFamily="34" charset="0"/>
              </a:rPr>
              <a:t>Examples of Microeconomic and Macroeconomic Concerns</a:t>
            </a:r>
            <a:endParaRPr lang="en-US" sz="2000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1CB83A-DDB3-1E73-723E-2D91B3AFD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848975"/>
              </p:ext>
            </p:extLst>
          </p:nvPr>
        </p:nvGraphicFramePr>
        <p:xfrm>
          <a:off x="436881" y="2260437"/>
          <a:ext cx="8524241" cy="3744960"/>
        </p:xfrm>
        <a:graphic>
          <a:graphicData uri="http://schemas.openxmlformats.org/drawingml/2006/table">
            <a:tbl>
              <a:tblPr firstRow="1">
                <a:tableStyleId>{0E3FDE45-AF77-4B5C-9715-49D594BDF05E}</a:tableStyleId>
              </a:tblPr>
              <a:tblGrid>
                <a:gridCol w="1583508">
                  <a:extLst>
                    <a:ext uri="{9D8B030D-6E8A-4147-A177-3AD203B41FA5}">
                      <a16:colId xmlns:a16="http://schemas.microsoft.com/office/drawing/2014/main" val="3548597048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94028722"/>
                    </a:ext>
                  </a:extLst>
                </a:gridCol>
                <a:gridCol w="1677851">
                  <a:extLst>
                    <a:ext uri="{9D8B030D-6E8A-4147-A177-3AD203B41FA5}">
                      <a16:colId xmlns:a16="http://schemas.microsoft.com/office/drawing/2014/main" val="403906181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93737893"/>
                    </a:ext>
                  </a:extLst>
                </a:gridCol>
                <a:gridCol w="2184402">
                  <a:extLst>
                    <a:ext uri="{9D8B030D-6E8A-4147-A177-3AD203B41FA5}">
                      <a16:colId xmlns:a16="http://schemas.microsoft.com/office/drawing/2014/main" val="871667205"/>
                    </a:ext>
                  </a:extLst>
                </a:gridCol>
              </a:tblGrid>
              <a:tr h="203904"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Division</a:t>
                      </a:r>
                      <a:r>
                        <a:rPr lang="en-US" sz="1600" b="1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of Economics</a:t>
                      </a:r>
                      <a:endParaRPr lang="en-US" sz="1600" b="1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Production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Prices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Income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Employment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307022"/>
                  </a:ext>
                </a:extLst>
              </a:tr>
              <a:tr h="887297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Microeconomics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Production/output in individual industries and businesses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How much steel How much office space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How many cars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Prices of individual</a:t>
                      </a:r>
                      <a:r>
                        <a:rPr lang="en-US" sz="1600" b="1" i="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goods and services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Price of medical care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Price of gasoline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Food prices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Apartment rents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Distribution of income and wealth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Wages in the auto industry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Minimum wage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Executive salaries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Poverty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Employment</a:t>
                      </a:r>
                      <a:r>
                        <a:rPr lang="en-US" sz="1600" b="1" i="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by individual businesses and industries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Jobs in the steel industry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Number of employees in a firm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Number of accountants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116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67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3E9B1-BD13-A7E8-9748-A1CE7DAE6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1721C-9BB3-66F2-2FAD-C20CE165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rgbClr val="007FA3"/>
                </a:solidFill>
                <a:latin typeface="+mj-lt"/>
              </a:rPr>
              <a:t>Table 1.1 </a:t>
            </a:r>
            <a:r>
              <a:rPr lang="en-US" sz="2000" b="0" noProof="0" dirty="0">
                <a:solidFill>
                  <a:srgbClr val="007FA3"/>
                </a:solidFill>
                <a:latin typeface="+mj-lt"/>
              </a:rPr>
              <a:t>(2 of 2)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252BA-28DA-AE50-CEC4-8B17E1698C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445193"/>
          </a:xfrm>
        </p:spPr>
        <p:txBody>
          <a:bodyPr/>
          <a:lstStyle/>
          <a:p>
            <a:pPr marL="432" indent="0">
              <a:buNone/>
            </a:pPr>
            <a:r>
              <a:rPr lang="en-US" sz="2000" noProof="0" dirty="0">
                <a:solidFill>
                  <a:schemeClr val="tx1"/>
                </a:solidFill>
                <a:cs typeface="Arial" panose="020B0604020202020204" pitchFamily="34" charset="0"/>
              </a:rPr>
              <a:t>Examples of Microeconomic and Macroeconomic Concerns (Continued)</a:t>
            </a:r>
            <a:endParaRPr lang="en-US" sz="2000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AFBDF6-7586-6E2E-3581-3C6675F4E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07070"/>
              </p:ext>
            </p:extLst>
          </p:nvPr>
        </p:nvGraphicFramePr>
        <p:xfrm>
          <a:off x="436880" y="2260437"/>
          <a:ext cx="8524241" cy="3257280"/>
        </p:xfrm>
        <a:graphic>
          <a:graphicData uri="http://schemas.openxmlformats.org/drawingml/2006/table">
            <a:tbl>
              <a:tblPr firstRow="1">
                <a:tableStyleId>{0E3FDE45-AF77-4B5C-9715-49D594BDF05E}</a:tableStyleId>
              </a:tblPr>
              <a:tblGrid>
                <a:gridCol w="1705429">
                  <a:extLst>
                    <a:ext uri="{9D8B030D-6E8A-4147-A177-3AD203B41FA5}">
                      <a16:colId xmlns:a16="http://schemas.microsoft.com/office/drawing/2014/main" val="3548597048"/>
                    </a:ext>
                  </a:extLst>
                </a:gridCol>
                <a:gridCol w="1281610">
                  <a:extLst>
                    <a:ext uri="{9D8B030D-6E8A-4147-A177-3AD203B41FA5}">
                      <a16:colId xmlns:a16="http://schemas.microsoft.com/office/drawing/2014/main" val="2094028722"/>
                    </a:ext>
                  </a:extLst>
                </a:gridCol>
                <a:gridCol w="1615440">
                  <a:extLst>
                    <a:ext uri="{9D8B030D-6E8A-4147-A177-3AD203B41FA5}">
                      <a16:colId xmlns:a16="http://schemas.microsoft.com/office/drawing/2014/main" val="403906181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93737893"/>
                    </a:ext>
                  </a:extLst>
                </a:gridCol>
                <a:gridCol w="2184402">
                  <a:extLst>
                    <a:ext uri="{9D8B030D-6E8A-4147-A177-3AD203B41FA5}">
                      <a16:colId xmlns:a16="http://schemas.microsoft.com/office/drawing/2014/main" val="871667205"/>
                    </a:ext>
                  </a:extLst>
                </a:gridCol>
              </a:tblGrid>
              <a:tr h="203904"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Division</a:t>
                      </a:r>
                      <a:r>
                        <a:rPr lang="en-US" sz="1600" b="1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of Economics</a:t>
                      </a:r>
                      <a:endParaRPr lang="en-US" sz="1600" b="1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Production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Prices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Income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Employment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307022"/>
                  </a:ext>
                </a:extLst>
              </a:tr>
              <a:tr h="692042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Macroeconomics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National production/output</a:t>
                      </a:r>
                      <a:r>
                        <a:rPr lang="en-US" sz="1600" b="1" i="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Total industrial output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Gross domestic product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Growth of output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Aggregate price level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Consumer prices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Producer prices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Rate of inflation</a:t>
                      </a: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National income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Total wages and salaries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Total corporate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profits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Employment and unemployment in the economy </a:t>
                      </a:r>
                    </a:p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Total number of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jobs </a:t>
                      </a:r>
                    </a:p>
                    <a:p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Unemployment rate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6800" marR="46800" marT="82800" marB="82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972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887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5D8E-12E6-B2DA-2E42-27405798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Table 1.2 </a:t>
            </a:r>
            <a:r>
              <a:rPr lang="en-US" sz="2000" b="0" noProof="0" dirty="0"/>
              <a:t>(1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05A5F-1C47-D2D5-0599-79D677F8F9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394393"/>
          </a:xfrm>
        </p:spPr>
        <p:txBody>
          <a:bodyPr/>
          <a:lstStyle/>
          <a:p>
            <a:pPr marL="432" indent="0">
              <a:buNone/>
            </a:pPr>
            <a:r>
              <a:rPr lang="en-US" sz="1800" noProof="0" dirty="0"/>
              <a:t>The Fields of Economics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22EF64-93D2-CEA7-E533-B74A22545C3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051685"/>
            <a:ext cx="8351520" cy="4034155"/>
          </a:xfrm>
        </p:spPr>
        <p:txBody>
          <a:bodyPr/>
          <a:lstStyle/>
          <a:p>
            <a:pPr marL="255588" indent="-255588">
              <a:spcBef>
                <a:spcPts val="600"/>
              </a:spcBef>
            </a:pPr>
            <a:r>
              <a:rPr lang="en-US" sz="1800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Behavioral economics</a:t>
            </a:r>
          </a:p>
          <a:p>
            <a:pPr marL="742506" lvl="1" indent="-255588"/>
            <a:r>
              <a:rPr lang="en-US" sz="1800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Do aggregate household savings increase when we automatically enroll people in savings programs and let them opt out as opposed to requiring them to sign up?</a:t>
            </a:r>
          </a:p>
          <a:p>
            <a:pPr marL="255588" indent="-255588">
              <a:spcBef>
                <a:spcPts val="600"/>
              </a:spcBef>
            </a:pPr>
            <a:r>
              <a:rPr lang="en-US" sz="1800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Comparative economic systems</a:t>
            </a:r>
          </a:p>
          <a:p>
            <a:pPr marL="742506" lvl="1" indent="-255588"/>
            <a:r>
              <a:rPr lang="en-US" sz="1800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How does the resource allocation process differ in market versus command and control systems?</a:t>
            </a:r>
          </a:p>
          <a:p>
            <a:pPr marL="255588" indent="-255588">
              <a:spcBef>
                <a:spcPts val="600"/>
              </a:spcBef>
            </a:pPr>
            <a:r>
              <a:rPr lang="en-US" sz="1800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Econometrics</a:t>
            </a:r>
          </a:p>
          <a:p>
            <a:pPr marL="742506" lvl="1" indent="-255588"/>
            <a:r>
              <a:rPr lang="en-US" sz="1800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What inferences can we make based on conditional moment inequalities?</a:t>
            </a:r>
          </a:p>
          <a:p>
            <a:pPr marL="255588" indent="-255588">
              <a:spcBef>
                <a:spcPts val="600"/>
              </a:spcBef>
            </a:pPr>
            <a:r>
              <a:rPr lang="en-US" sz="1800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Economic development</a:t>
            </a:r>
          </a:p>
          <a:p>
            <a:pPr marL="742506" lvl="1" indent="-255588"/>
            <a:r>
              <a:rPr lang="en-US" sz="1800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Does increasing employment opportunities for girls in developing nations increase their educational achievements?</a:t>
            </a:r>
          </a:p>
        </p:txBody>
      </p:sp>
    </p:spTree>
    <p:extLst>
      <p:ext uri="{BB962C8B-B14F-4D97-AF65-F5344CB8AC3E}">
        <p14:creationId xmlns:p14="http://schemas.microsoft.com/office/powerpoint/2010/main" val="3084818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B764-F401-D904-DD13-C3DC60ED0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32240-3C5F-8B25-E787-ED0557B3B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Table 1.2 </a:t>
            </a:r>
            <a:r>
              <a:rPr lang="en-US" sz="2000" b="0" noProof="0" dirty="0"/>
              <a:t>(2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576C9-2CD3-CDAE-48EA-01ACCA6848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394393"/>
          </a:xfrm>
        </p:spPr>
        <p:txBody>
          <a:bodyPr/>
          <a:lstStyle/>
          <a:p>
            <a:pPr marL="0" indent="0">
              <a:buNone/>
            </a:pPr>
            <a:r>
              <a:rPr lang="en-US" sz="1800" noProof="0" dirty="0"/>
              <a:t>The Fields of Economics </a:t>
            </a:r>
            <a:r>
              <a:rPr lang="en-US" sz="1800" noProof="0" dirty="0">
                <a:cs typeface="Arial" panose="020B0604020202020204" pitchFamily="34" charset="0"/>
              </a:rPr>
              <a:t>(</a:t>
            </a:r>
            <a:r>
              <a:rPr lang="en-US" sz="1800" noProof="0" dirty="0">
                <a:solidFill>
                  <a:srgbClr val="000000"/>
                </a:solidFill>
                <a:cs typeface="Arial" panose="020B0604020202020204" pitchFamily="34" charset="0"/>
              </a:rPr>
              <a:t>c</a:t>
            </a:r>
            <a:r>
              <a:rPr lang="en-US" sz="1800" i="0" noProof="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ontinued</a:t>
            </a:r>
            <a:r>
              <a:rPr lang="en-US" sz="1800" noProof="0" dirty="0">
                <a:cs typeface="Arial" panose="020B0604020202020204" pitchFamily="34" charset="0"/>
              </a:rPr>
              <a:t>)</a:t>
            </a:r>
            <a:endParaRPr lang="en-US" sz="1800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7FEB6-9491-C181-846D-D74C5F9D7D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051685"/>
            <a:ext cx="8229600" cy="4034155"/>
          </a:xfrm>
        </p:spPr>
        <p:txBody>
          <a:bodyPr/>
          <a:lstStyle/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Economic history</a:t>
            </a:r>
            <a:endParaRPr lang="en-US" sz="1800" b="1" noProof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742506" lvl="1" indent="-255588"/>
            <a:r>
              <a:rPr kumimoji="0" lang="en-US" sz="180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How did the growth of railroads and improvement in transportation more generally change the U.S. banking systems in the nineteenth century?</a:t>
            </a:r>
            <a:endParaRPr kumimoji="0" lang="en-US" sz="1800" i="1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Environmental economics</a:t>
            </a:r>
          </a:p>
          <a:p>
            <a:pPr marL="742506" lvl="1" indent="-255588"/>
            <a:r>
              <a:rPr kumimoji="0" lang="en-US" sz="1800" b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What effect would a tax on carbon have on emissions? Is a tax better or worse than rules?</a:t>
            </a:r>
            <a:endParaRPr lang="en-US" sz="1800" i="1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Finance</a:t>
            </a:r>
          </a:p>
          <a:p>
            <a:pPr marL="742506" lvl="1" indent="-255588"/>
            <a:r>
              <a:rPr kumimoji="0" lang="en-US" sz="18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Is high frequency trading socially beneficial?</a:t>
            </a: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Health economics</a:t>
            </a:r>
          </a:p>
          <a:p>
            <a:pPr marL="742506" lvl="1" indent="-255588"/>
            <a:r>
              <a:rPr kumimoji="0" lang="en-US" sz="18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Do co-pays by patients change the choice and use of medicines by insured patients?</a:t>
            </a:r>
            <a:endParaRPr lang="en-US" sz="1800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35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725FE-2529-0E2C-34E3-6C36A4C9D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D7480-D14F-B981-B4EF-E86D5A24F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Table 1.2 </a:t>
            </a:r>
            <a:r>
              <a:rPr lang="en-US" sz="2000" b="0" noProof="0" dirty="0"/>
              <a:t>(3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61C96-8D6E-C555-99E4-11FF57B3B3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394393"/>
          </a:xfrm>
        </p:spPr>
        <p:txBody>
          <a:bodyPr/>
          <a:lstStyle/>
          <a:p>
            <a:pPr marL="0" indent="0">
              <a:buNone/>
            </a:pPr>
            <a:r>
              <a:rPr lang="en-US" sz="1800" noProof="0" dirty="0"/>
              <a:t>The Fields of Economics </a:t>
            </a:r>
            <a:r>
              <a:rPr lang="en-US" sz="1800" noProof="0" dirty="0">
                <a:cs typeface="Arial" panose="020B0604020202020204" pitchFamily="34" charset="0"/>
              </a:rPr>
              <a:t>(</a:t>
            </a:r>
            <a:r>
              <a:rPr lang="en-US" sz="1800" noProof="0" dirty="0">
                <a:solidFill>
                  <a:srgbClr val="000000"/>
                </a:solidFill>
                <a:cs typeface="Arial" panose="020B0604020202020204" pitchFamily="34" charset="0"/>
              </a:rPr>
              <a:t>c</a:t>
            </a:r>
            <a:r>
              <a:rPr lang="en-US" sz="1800" i="0" noProof="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ontinued</a:t>
            </a:r>
            <a:r>
              <a:rPr lang="en-US" sz="1800" noProof="0" dirty="0">
                <a:cs typeface="Arial" panose="020B0604020202020204" pitchFamily="34" charset="0"/>
              </a:rPr>
              <a:t>)</a:t>
            </a:r>
            <a:endParaRPr lang="en-US" sz="1800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325ABC-A4F0-D338-E5EA-9628893508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051685"/>
            <a:ext cx="8229600" cy="4034155"/>
          </a:xfrm>
        </p:spPr>
        <p:txBody>
          <a:bodyPr/>
          <a:lstStyle/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The history of economic thought</a:t>
            </a:r>
          </a:p>
          <a:p>
            <a:pPr marL="742506" lvl="1" indent="-255588"/>
            <a:r>
              <a:rPr kumimoji="0" lang="en-US" sz="18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How did Aristotle think about just prices?</a:t>
            </a: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Industrial organization</a:t>
            </a:r>
          </a:p>
          <a:p>
            <a:pPr marL="742506" lvl="1" indent="-255588"/>
            <a:r>
              <a:rPr kumimoji="0" lang="en-US" sz="18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ea typeface="+mn-ea"/>
                <a:cs typeface="Arial" panose="020B0604020202020204" pitchFamily="34" charset="0"/>
              </a:rPr>
              <a:t>How do we explain price wars in the airline industry?</a:t>
            </a:r>
            <a:endParaRPr lang="en-US" sz="1800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kern="1200" cap="none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ea typeface="+mn-ea"/>
                <a:cs typeface="Arial" panose="020B0604020202020204" pitchFamily="34" charset="0"/>
              </a:rPr>
              <a:t>International economics</a:t>
            </a:r>
          </a:p>
          <a:p>
            <a:pPr marL="742506" lvl="1" indent="-255588"/>
            <a:r>
              <a:rPr kumimoji="0" lang="en-US" sz="1800" b="0" u="none" strike="noStrike" kern="1200" cap="none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ea typeface="+mn-ea"/>
                <a:cs typeface="Arial" panose="020B0604020202020204" pitchFamily="34" charset="0"/>
              </a:rPr>
              <a:t>What are the benefits and costs of free trade? Does concern about the environment change our views of free trade?</a:t>
            </a:r>
            <a:endParaRPr kumimoji="0" lang="en-US" sz="1800" b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cap="none" normalizeH="0" baseline="0" noProof="0" dirty="0">
                <a:ln>
                  <a:noFill/>
                </a:ln>
                <a:effectLst/>
                <a:cs typeface="Arial" panose="020B0604020202020204" pitchFamily="34" charset="0"/>
              </a:rPr>
              <a:t>Labor economics</a:t>
            </a:r>
            <a:endParaRPr kumimoji="0" lang="en-US" sz="1800" b="1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742506" lvl="1" indent="-255588"/>
            <a:r>
              <a:rPr kumimoji="0" lang="en-US" sz="1800" u="none" strike="noStrike" cap="none" normalizeH="0" baseline="0" noProof="0" dirty="0">
                <a:ln>
                  <a:noFill/>
                </a:ln>
                <a:effectLst/>
                <a:cs typeface="Arial" panose="020B0604020202020204" pitchFamily="34" charset="0"/>
              </a:rPr>
              <a:t>Will increasing the minimum wage decrease employment opportunities?</a:t>
            </a:r>
            <a:endParaRPr lang="en-US" sz="1800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29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70573-8898-97A8-6BC6-30E8122A4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F12FD-782D-39B1-0E3B-A15B8A7C6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Table 1.2 </a:t>
            </a:r>
            <a:r>
              <a:rPr lang="en-US" sz="2000" b="0" noProof="0" dirty="0"/>
              <a:t>(4 of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319C8-4FDD-4188-3F10-16C9A1ACC8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394393"/>
          </a:xfrm>
        </p:spPr>
        <p:txBody>
          <a:bodyPr/>
          <a:lstStyle/>
          <a:p>
            <a:pPr marL="0" indent="0">
              <a:buNone/>
            </a:pPr>
            <a:r>
              <a:rPr lang="en-US" sz="1800" noProof="0" dirty="0"/>
              <a:t>The Fields of Economics </a:t>
            </a:r>
            <a:r>
              <a:rPr lang="en-US" sz="1800" noProof="0" dirty="0">
                <a:cs typeface="Arial" panose="020B0604020202020204" pitchFamily="34" charset="0"/>
              </a:rPr>
              <a:t>(</a:t>
            </a:r>
            <a:r>
              <a:rPr lang="en-US" sz="1800" noProof="0" dirty="0">
                <a:solidFill>
                  <a:srgbClr val="000000"/>
                </a:solidFill>
                <a:cs typeface="Arial" panose="020B0604020202020204" pitchFamily="34" charset="0"/>
              </a:rPr>
              <a:t>c</a:t>
            </a:r>
            <a:r>
              <a:rPr lang="en-US" sz="1800" i="0" noProof="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ontinued</a:t>
            </a:r>
            <a:r>
              <a:rPr lang="en-US" sz="1800" noProof="0" dirty="0">
                <a:cs typeface="Arial" panose="020B0604020202020204" pitchFamily="34" charset="0"/>
              </a:rPr>
              <a:t>)</a:t>
            </a:r>
            <a:endParaRPr lang="en-US" sz="1800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0E3FC-C5BE-1E74-CA46-EC267BFA8D1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051685"/>
            <a:ext cx="8229600" cy="4034155"/>
          </a:xfrm>
        </p:spPr>
        <p:txBody>
          <a:bodyPr/>
          <a:lstStyle/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cap="none" normalizeH="0" baseline="0" noProof="0" dirty="0">
                <a:ln>
                  <a:noFill/>
                </a:ln>
                <a:effectLst/>
              </a:rPr>
              <a:t>Law and economics</a:t>
            </a:r>
          </a:p>
          <a:p>
            <a:pPr marL="742506" lvl="1" indent="-255588"/>
            <a:r>
              <a:rPr kumimoji="0" lang="en-US" sz="1800" u="none" strike="noStrike" cap="none" normalizeH="0" baseline="0" noProof="0" dirty="0">
                <a:ln>
                  <a:noFill/>
                </a:ln>
                <a:effectLst/>
              </a:rPr>
              <a:t>Does the current U.S. patent law increase or decrease the rate of innovation?</a:t>
            </a:r>
            <a:endParaRPr lang="en-US" sz="1800" i="1" noProof="0" dirty="0"/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cap="none" normalizeH="0" baseline="0" noProof="0" dirty="0">
                <a:ln>
                  <a:noFill/>
                </a:ln>
                <a:effectLst/>
              </a:rPr>
              <a:t>Public economics</a:t>
            </a:r>
            <a:endParaRPr kumimoji="0" lang="en-US" sz="1800" b="1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  <a:p>
            <a:pPr marL="742506" lvl="1" indent="-255588"/>
            <a:r>
              <a:rPr kumimoji="0" lang="en-US" sz="1800" u="none" strike="noStrike" cap="none" normalizeH="0" baseline="0" noProof="0" dirty="0">
                <a:ln>
                  <a:noFill/>
                </a:ln>
                <a:effectLst/>
              </a:rPr>
              <a:t>Why is corruption more widespread in some countries than in others?</a:t>
            </a:r>
            <a:endParaRPr kumimoji="0" lang="en-US" sz="1800" i="1" u="none" strike="noStrike" cap="none" normalizeH="0" baseline="0" noProof="0" dirty="0">
              <a:ln>
                <a:noFill/>
              </a:ln>
              <a:effectLst/>
            </a:endParaRPr>
          </a:p>
          <a:p>
            <a:pPr marL="255588" indent="-255588">
              <a:spcBef>
                <a:spcPts val="600"/>
              </a:spcBef>
            </a:pPr>
            <a:r>
              <a:rPr kumimoji="0" lang="en-US" sz="1800" b="1" u="none" strike="noStrike" cap="none" normalizeH="0" baseline="0" noProof="0" dirty="0">
                <a:ln>
                  <a:noFill/>
                </a:ln>
                <a:effectLst/>
              </a:rPr>
              <a:t>Urban and regional economics</a:t>
            </a:r>
            <a:endParaRPr kumimoji="0" lang="en-US" sz="1800" b="1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  <a:p>
            <a:pPr marL="742506" lvl="1" indent="-255588"/>
            <a:r>
              <a:rPr kumimoji="0" lang="en-US" sz="1800" u="none" strike="noStrike" cap="none" normalizeH="0" baseline="0" noProof="0" dirty="0">
                <a:ln>
                  <a:noFill/>
                </a:ln>
                <a:effectLst/>
              </a:rPr>
              <a:t>Do enterprise zones improve employment opportunities in central cities?</a:t>
            </a:r>
            <a:endParaRPr lang="en-US" sz="1800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02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D2BDAC-07CB-56ED-CFBF-43D24732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Method of Economics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E16F7-654B-549C-0E8D-0AB6C33D3F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016240" cy="4374454"/>
          </a:xfrm>
        </p:spPr>
        <p:txBody>
          <a:bodyPr/>
          <a:lstStyle/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Economics deals with two kinds of questions: positive and normative.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positive economics </a:t>
            </a:r>
            <a:r>
              <a:rPr lang="en-US" altLang="en-US" noProof="0" dirty="0"/>
              <a:t>An approach to economics that seeks to understand behavior and the operation of systems without making judgments. It describes what exists and how it works. 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normative economics </a:t>
            </a:r>
            <a:r>
              <a:rPr lang="en-US" altLang="en-US" noProof="0" dirty="0"/>
              <a:t>An approach to economics that analyzes outcomes of economic behavior, evaluates them as good or bad, and may prescribe courses of action. Also called </a:t>
            </a:r>
            <a:r>
              <a:rPr lang="en-US" altLang="en-US" b="1" noProof="0" dirty="0"/>
              <a:t>policy economics</a:t>
            </a:r>
            <a:r>
              <a:rPr lang="en-US" altLang="en-US" noProof="0" dirty="0"/>
              <a:t>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2551867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DB05-96F8-D8FC-DDF5-53B2E337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Theories and Models </a:t>
            </a:r>
            <a:r>
              <a:rPr lang="en-US" sz="2000" b="0" noProof="0" dirty="0"/>
              <a:t>(1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A9770-0584-12FF-0D63-3DD48640A7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model </a:t>
            </a:r>
            <a:r>
              <a:rPr lang="en-US" altLang="en-US" noProof="0" dirty="0"/>
              <a:t>A formal statement of a theory, usually a mathematical statement of a presumed relationship between two or more variables.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variable </a:t>
            </a:r>
            <a:r>
              <a:rPr lang="en-US" altLang="en-US" noProof="0" dirty="0"/>
              <a:t>A measure that can change from time to time or from observation to observation.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Ockham’s razor </a:t>
            </a:r>
            <a:r>
              <a:rPr lang="en-US" altLang="en-US" noProof="0" dirty="0"/>
              <a:t>The principle that irrelevant detail should be cut away.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3936219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215F-D634-2F34-1F1F-F851CD1C9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Theories and Models </a:t>
            </a:r>
            <a:r>
              <a:rPr lang="en-US" sz="2000" b="0" noProof="0" dirty="0"/>
              <a:t>(2 of 5)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AF981-F43C-1852-D383-0D2F3EA06E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128000" cy="4374454"/>
          </a:xfrm>
        </p:spPr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All Else Equal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ceteris paribus </a:t>
            </a:r>
            <a:r>
              <a:rPr lang="en-US" altLang="en-US" noProof="0" dirty="0"/>
              <a:t>or</a:t>
            </a:r>
            <a:r>
              <a:rPr lang="en-US" altLang="en-US" b="1" noProof="0" dirty="0"/>
              <a:t> all else equal </a:t>
            </a:r>
            <a:r>
              <a:rPr lang="en-US" altLang="en-US" noProof="0" dirty="0"/>
              <a:t>A device used to analyze the relationship between two variables while the values of other variables are held unchanged.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Using the device of </a:t>
            </a:r>
            <a:r>
              <a:rPr lang="en-US" altLang="en-US" b="1" noProof="0" dirty="0"/>
              <a:t>ceteris paribus </a:t>
            </a:r>
            <a:r>
              <a:rPr lang="en-US" altLang="en-US" noProof="0" dirty="0"/>
              <a:t>is one part of the process of abstraction.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In formulating economic theory, the concept helps us simplify reality to focus on the relationships that interest us.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279239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76FE069-50AF-7F04-DE28-1F63E2A8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1921"/>
            <a:ext cx="8229600" cy="1190730"/>
          </a:xfrm>
        </p:spPr>
        <p:txBody>
          <a:bodyPr anchor="ctr"/>
          <a:lstStyle/>
          <a:p>
            <a:r>
              <a:rPr lang="en-US" noProof="0" dirty="0"/>
              <a:t>Chapter 1 The Scope and Method of Economics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08BE41-48ED-DB43-38D6-E8C003242E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55600"/>
            <a:r>
              <a:rPr lang="en-US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economics </a:t>
            </a:r>
            <a:r>
              <a:rPr 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The study of how individuals and societies choose to use the scarce resources that nature and previous generations have provided.</a:t>
            </a:r>
            <a:endParaRPr lang="en-US" altLang="en-US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  <a:p>
            <a:pPr marL="255600"/>
            <a:r>
              <a:rPr 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The key word in the definition is </a:t>
            </a:r>
            <a:r>
              <a:rPr lang="en-US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choose</a:t>
            </a:r>
            <a:r>
              <a:rPr lang="en-US" alt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.</a:t>
            </a:r>
          </a:p>
          <a:p>
            <a:pPr marL="255600"/>
            <a:r>
              <a:rPr 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Economics is a behavioral, or social, science. </a:t>
            </a:r>
          </a:p>
          <a:p>
            <a:pPr marL="255600"/>
            <a:r>
              <a:rPr 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Economics is the study of how people make choices.</a:t>
            </a:r>
            <a:endParaRPr lang="en-US" altLang="en-US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392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4884B-9BD9-A163-EE73-13D430A3B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Theories and Models </a:t>
            </a:r>
            <a:r>
              <a:rPr lang="en-US" sz="2000" b="0" noProof="0" dirty="0"/>
              <a:t>(3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7DEEC-DEDD-EB83-48DA-4CFE4C7BC1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Expressing Models in Words, Graphs, and Equations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Graphs and equations capture the quantitative side of economic observations and predictions.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1555333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6DA8-09D4-BEE7-BA25-094D5F3F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Theories and Models </a:t>
            </a:r>
            <a:r>
              <a:rPr lang="en-US" sz="2000" b="0" noProof="0" dirty="0"/>
              <a:t>(4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F88FC-7C1E-B2EF-4EE5-874A95DC0F0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Cautions and Pitfalls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Economists are interested in cause and effect, but sorting out causality from correlation is not always easy.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post hoc, ergo propter hoc </a:t>
            </a:r>
            <a:r>
              <a:rPr lang="en-US" altLang="en-US" noProof="0" dirty="0"/>
              <a:t>Literally, “after this (in time), therefore because of this.” A common error made in thinking about causation: If Event A happens before Event B, it is not necessarily true that A caused B.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1772729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BD25-8836-FDDD-1EF3-7ABAB720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Theories and Models </a:t>
            </a:r>
            <a:r>
              <a:rPr lang="en-US" sz="2000" b="0" noProof="0" dirty="0"/>
              <a:t>(5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2158D-64D0-86A1-0598-436B96B24D9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Testing Theories and Models: Empirical Economics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empirical economics </a:t>
            </a:r>
            <a:r>
              <a:rPr lang="en-US" altLang="en-US" noProof="0" dirty="0"/>
              <a:t>The collection and use of data to test economic theories.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53662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0ECB1-AFEB-EFE7-B8FA-EE070983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Economic Policy </a:t>
            </a:r>
            <a:r>
              <a:rPr lang="en-US" sz="2000" b="0" noProof="0" dirty="0"/>
              <a:t>(1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EA29D-941A-B75F-4180-B7FDC33F4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457668"/>
          </a:xfrm>
        </p:spPr>
        <p:txBody>
          <a:bodyPr/>
          <a:lstStyle/>
          <a:p>
            <a:r>
              <a:rPr lang="en-US" altLang="en-US" noProof="0" dirty="0"/>
              <a:t>Four criteria are important in judging economic outcomes: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9A86A-CBD3-16A4-0B8A-E2F09160EDE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113911"/>
            <a:ext cx="8229600" cy="2105025"/>
          </a:xfrm>
        </p:spPr>
        <p:txBody>
          <a:bodyPr/>
          <a:lstStyle/>
          <a:p>
            <a:pPr marL="741600" lvl="1" indent="-428400">
              <a:buFont typeface="+mj-lt"/>
              <a:buAutoNum type="arabicPeriod"/>
            </a:pPr>
            <a:r>
              <a:rPr lang="en-US" altLang="en-US" sz="2400" noProof="0" dirty="0"/>
              <a:t>Efficiency</a:t>
            </a:r>
          </a:p>
          <a:p>
            <a:pPr marL="741600" lvl="1" indent="-428400">
              <a:buFont typeface="+mj-lt"/>
              <a:buAutoNum type="arabicPeriod"/>
            </a:pPr>
            <a:r>
              <a:rPr lang="en-US" altLang="en-US" sz="2400" noProof="0" dirty="0"/>
              <a:t>Equity</a:t>
            </a:r>
          </a:p>
          <a:p>
            <a:pPr marL="741600" lvl="1" indent="-428400">
              <a:buFont typeface="+mj-lt"/>
              <a:buAutoNum type="arabicPeriod"/>
            </a:pPr>
            <a:r>
              <a:rPr lang="en-US" altLang="en-US" sz="2400" noProof="0" dirty="0"/>
              <a:t>Growth</a:t>
            </a:r>
          </a:p>
          <a:p>
            <a:pPr marL="741600" lvl="1" indent="-428400">
              <a:buFont typeface="+mj-lt"/>
              <a:buAutoNum type="arabicPeriod"/>
            </a:pPr>
            <a:r>
              <a:rPr lang="en-US" altLang="en-US" sz="2400" noProof="0" dirty="0"/>
              <a:t>Stability</a:t>
            </a:r>
            <a:endParaRPr lang="en-US" sz="2400" kern="0" noProof="0" dirty="0"/>
          </a:p>
        </p:txBody>
      </p:sp>
    </p:spTree>
    <p:extLst>
      <p:ext uri="{BB962C8B-B14F-4D97-AF65-F5344CB8AC3E}">
        <p14:creationId xmlns:p14="http://schemas.microsoft.com/office/powerpoint/2010/main" val="3483823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2307-1ADB-CED6-B94C-C38A91B1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Economic Policy </a:t>
            </a:r>
            <a:r>
              <a:rPr lang="en-US" sz="2000" b="0" noProof="0" dirty="0"/>
              <a:t>(2 of 3)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5D9BB-2E9E-FE23-5420-1B43B8F320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096491" cy="1730883"/>
          </a:xfrm>
        </p:spPr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Efficiency</a:t>
            </a:r>
          </a:p>
          <a:p>
            <a:pPr marL="255600">
              <a:buSzPct val="100000"/>
            </a:pPr>
            <a:r>
              <a:rPr lang="en-US" altLang="en-US" b="1" noProof="0" dirty="0"/>
              <a:t>efficiency </a:t>
            </a:r>
            <a:r>
              <a:rPr lang="en-US" altLang="en-US" noProof="0" dirty="0"/>
              <a:t>In economics, efficiency means </a:t>
            </a:r>
            <a:r>
              <a:rPr lang="en-US" altLang="en-US" b="1" noProof="0" dirty="0"/>
              <a:t>allocative efficiency</a:t>
            </a:r>
            <a:r>
              <a:rPr lang="en-US" altLang="en-US" noProof="0" dirty="0"/>
              <a:t>. An efficient economy is one that produces what people want at the least possible cost.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92B6B-F841-FBB2-6F8C-EEDB389282E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508939"/>
            <a:ext cx="8229600" cy="2105025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noProof="0" dirty="0"/>
              <a:t>Equity</a:t>
            </a:r>
          </a:p>
          <a:p>
            <a:pPr marL="255600"/>
            <a:r>
              <a:rPr lang="en-US" altLang="en-US" b="1" noProof="0" dirty="0"/>
              <a:t>equity </a:t>
            </a:r>
            <a:r>
              <a:rPr lang="en-US" altLang="en-US" noProof="0" dirty="0"/>
              <a:t>Fairness.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3453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C3297-E31A-1ED8-01E4-D828534C5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Economic Policy </a:t>
            </a:r>
            <a:r>
              <a:rPr lang="en-US" sz="2000" b="0" noProof="0" dirty="0"/>
              <a:t>(3 of 3)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BA280-36C8-5126-C8B7-394DE156A0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229600" cy="1510964"/>
          </a:xfrm>
        </p:spPr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Growth</a:t>
            </a:r>
          </a:p>
          <a:p>
            <a:pPr marL="255600">
              <a:buSzPct val="100000"/>
            </a:pPr>
            <a:r>
              <a:rPr lang="en-US" altLang="en-US" b="1" noProof="0" dirty="0"/>
              <a:t>economic growth </a:t>
            </a:r>
            <a:r>
              <a:rPr lang="en-US" altLang="en-US" noProof="0" dirty="0"/>
              <a:t>An increase in the total output of an economy.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C21D8-9316-7E3E-8FC8-7393007A43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219572"/>
            <a:ext cx="8229600" cy="2105025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noProof="0" dirty="0"/>
              <a:t>Stability</a:t>
            </a:r>
          </a:p>
          <a:p>
            <a:pPr marL="255600"/>
            <a:r>
              <a:rPr lang="en-US" altLang="en-US" b="1" noProof="0" dirty="0"/>
              <a:t>stability </a:t>
            </a:r>
            <a:r>
              <a:rPr lang="en-US" altLang="en-US" noProof="0" dirty="0"/>
              <a:t>A condition in which national output is growing steadily, with low inflation and full employment of resources.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3699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013F-D679-8554-2115-5F5364A2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7323"/>
            <a:ext cx="8229600" cy="1185328"/>
          </a:xfrm>
        </p:spPr>
        <p:txBody>
          <a:bodyPr anchor="ctr"/>
          <a:lstStyle/>
          <a:p>
            <a:r>
              <a:rPr lang="en-US" noProof="0" dirty="0"/>
              <a:t>Economic Skills and Economics as a Career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B7ED-5DCF-B8E0-DFE4-B493E7ADAD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56327"/>
            <a:ext cx="8142790" cy="4374454"/>
          </a:xfrm>
        </p:spPr>
        <p:txBody>
          <a:bodyPr/>
          <a:lstStyle/>
          <a:p>
            <a:pPr marL="255600">
              <a:spcAft>
                <a:spcPct val="10000"/>
              </a:spcAft>
              <a:buClr>
                <a:srgbClr val="007FA3"/>
              </a:buClr>
              <a:buSzPct val="100000"/>
              <a:defRPr/>
            </a:pPr>
            <a:r>
              <a:rPr lang="en-US" noProof="0" dirty="0"/>
              <a:t>We will explore economic principles that you will find very useful in understanding what is happening in the world of economics and business and in your everyday life. </a:t>
            </a:r>
          </a:p>
          <a:p>
            <a:pPr marL="255600">
              <a:spcAft>
                <a:spcPct val="10000"/>
              </a:spcAft>
              <a:buClr>
                <a:srgbClr val="007FA3"/>
              </a:buClr>
              <a:buSzPct val="100000"/>
              <a:defRPr/>
            </a:pPr>
            <a:r>
              <a:rPr lang="en-US" noProof="0" dirty="0"/>
              <a:t>Individuals, business managers, and government policymakers use economic principles to improve how they make important decisions. </a:t>
            </a:r>
          </a:p>
          <a:p>
            <a:pPr marL="255600">
              <a:spcAft>
                <a:spcPct val="10000"/>
              </a:spcAft>
              <a:buClr>
                <a:srgbClr val="007FA3"/>
              </a:buClr>
              <a:buSzPct val="100000"/>
              <a:defRPr/>
            </a:pPr>
            <a:r>
              <a:rPr lang="en-US" noProof="0" dirty="0"/>
              <a:t>Whether or not you pursue a career in economics, you can still benefit from the skills learned by taking economics classes.</a:t>
            </a:r>
          </a:p>
        </p:txBody>
      </p:sp>
    </p:spTree>
    <p:extLst>
      <p:ext uri="{BB962C8B-B14F-4D97-AF65-F5344CB8AC3E}">
        <p14:creationId xmlns:p14="http://schemas.microsoft.com/office/powerpoint/2010/main" val="164727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84CC-B259-0B8F-5433-7AE408F6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Why Study Economics?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1B759-74B5-5161-0D9C-677255A8DD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kern="1200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Learn a Way of Thinking</a:t>
            </a:r>
          </a:p>
          <a:p>
            <a:pPr marL="255600"/>
            <a:r>
              <a:rPr lang="en-US" kern="1200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Economics has three fundamental concepts:</a:t>
            </a:r>
          </a:p>
          <a:p>
            <a:pPr marL="741600" lvl="1" indent="-28440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Opportunity Cost</a:t>
            </a:r>
          </a:p>
          <a:p>
            <a:pPr marL="741600" lvl="1" indent="-28440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Marginalism</a:t>
            </a:r>
          </a:p>
          <a:p>
            <a:pPr marL="741600" lvl="1" indent="-28440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Efficient Markets</a:t>
            </a:r>
            <a:endParaRPr lang="en-US" kern="1200" noProof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74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1AB2-4BAB-959E-F939-298D24F92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 Learn a Way of Thinking </a:t>
            </a:r>
            <a:r>
              <a:rPr lang="en-US" sz="2000" b="0" noProof="0" dirty="0"/>
              <a:t>(1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37FE-36C8-9D03-B015-DBF2928582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>
                <a:cs typeface="Arial" panose="020B0604020202020204" pitchFamily="34" charset="0"/>
              </a:rPr>
              <a:t>Opportunity Cost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opportunity cost </a:t>
            </a:r>
            <a:r>
              <a:rPr lang="en-US" alt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The best alternative that we forgo, or give up, when we make a choice or decision. 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scarce</a:t>
            </a:r>
            <a:r>
              <a:rPr lang="en-US" altLang="en-US" kern="1200" noProof="0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 Limited.</a:t>
            </a:r>
            <a:endParaRPr lang="en-US" kern="1200" noProof="0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4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7204-9D28-B7AC-C5A8-00F8E604E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 Learn a Way of Thinking </a:t>
            </a:r>
            <a:r>
              <a:rPr lang="en-US" sz="2000" b="0" noProof="0" dirty="0"/>
              <a:t>(2 of 3)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63C74D-AFA2-C686-3CDA-85FF0CF37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Marginalism 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b="1" kern="1200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marginalism</a:t>
            </a:r>
            <a:r>
              <a:rPr lang="en-US" kern="1200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process of analyzing the additional or incremental costs or benefits arising from a choice or decision.</a:t>
            </a:r>
          </a:p>
        </p:txBody>
      </p:sp>
    </p:spTree>
    <p:extLst>
      <p:ext uri="{BB962C8B-B14F-4D97-AF65-F5344CB8AC3E}">
        <p14:creationId xmlns:p14="http://schemas.microsoft.com/office/powerpoint/2010/main" val="368639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EFF9C-8220-6168-6F80-167DF900D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 Learn a Way of Thinking </a:t>
            </a:r>
            <a:r>
              <a:rPr lang="en-US" sz="2000" b="0" noProof="0" dirty="0"/>
              <a:t>(3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CD7-A6AD-C98F-FBF6-C4111FBEFEF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b="1" noProof="0" dirty="0"/>
              <a:t>Efficient Markets—No Free Lunch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b="1" noProof="0" dirty="0"/>
              <a:t>efficient market</a:t>
            </a:r>
            <a:r>
              <a:rPr lang="en-US" altLang="en-US" noProof="0" dirty="0"/>
              <a:t> A market in which profit opportunities are eliminated almost instantaneously.</a:t>
            </a:r>
          </a:p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The study of economics teaches us a way of thinking and helps us make decisions.</a:t>
            </a:r>
          </a:p>
        </p:txBody>
      </p:sp>
    </p:spTree>
    <p:extLst>
      <p:ext uri="{BB962C8B-B14F-4D97-AF65-F5344CB8AC3E}">
        <p14:creationId xmlns:p14="http://schemas.microsoft.com/office/powerpoint/2010/main" val="288073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D18B-E142-E6BF-BB65-0A8D3A3E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311"/>
            <a:ext cx="8229600" cy="637293"/>
          </a:xfrm>
        </p:spPr>
        <p:txBody>
          <a:bodyPr/>
          <a:lstStyle/>
          <a:p>
            <a:r>
              <a:rPr lang="en-US" noProof="0" dirty="0"/>
              <a:t>Economics in Practice </a:t>
            </a:r>
            <a:r>
              <a:rPr lang="en-US" sz="2000" b="0" noProof="0" dirty="0"/>
              <a:t>(2 of 4)</a:t>
            </a:r>
            <a:endParaRPr lang="en-US" sz="2000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7945A-F883-8577-C5F4-ED98639FFD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997829"/>
            <a:ext cx="8229600" cy="364035"/>
          </a:xfrm>
        </p:spPr>
        <p:txBody>
          <a:bodyPr/>
          <a:lstStyle/>
          <a:p>
            <a:pPr marL="0" indent="0">
              <a:spcBef>
                <a:spcPct val="50000"/>
              </a:spcBef>
              <a:buClr>
                <a:srgbClr val="0070C0"/>
              </a:buClr>
              <a:buNone/>
            </a:pPr>
            <a:r>
              <a:rPr lang="en-US" sz="2000" b="1" dirty="0">
                <a:solidFill>
                  <a:srgbClr val="007FA3"/>
                </a:solidFill>
                <a:latin typeface="+mj-lt"/>
                <a:ea typeface="Times New Roman"/>
                <a:cs typeface="Arial" panose="020B0604020202020204" pitchFamily="34" charset="0"/>
                <a:sym typeface="Times New Roman"/>
              </a:rPr>
              <a:t>Majoring in Economics Makes You Less Vulnerable to a Recession!</a:t>
            </a:r>
            <a:endParaRPr lang="en-US" sz="2000" noProof="0" dirty="0">
              <a:latin typeface="+mj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F3309E-F971-F1D7-03FC-BF1AD51158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606285"/>
            <a:ext cx="4232787" cy="3091218"/>
          </a:xfrm>
        </p:spPr>
        <p:txBody>
          <a:bodyPr/>
          <a:lstStyle/>
          <a:p>
            <a:pPr marL="0" indent="0">
              <a:spcBef>
                <a:spcPct val="50000"/>
              </a:spcBef>
              <a:buClr>
                <a:srgbClr val="0070C0"/>
              </a:buClr>
              <a:buNone/>
            </a:pPr>
            <a:r>
              <a:rPr lang="en-US" sz="2200" dirty="0">
                <a:cs typeface="Arial" panose="020B0604020202020204" pitchFamily="34" charset="0"/>
              </a:rPr>
              <a:t>It is well known that economics is, along with engineering, one of the majors with the highest wage </a:t>
            </a:r>
            <a:r>
              <a:rPr lang="en-US" sz="2200" dirty="0" err="1">
                <a:cs typeface="Arial" panose="020B0604020202020204" pitchFamily="34" charset="0"/>
              </a:rPr>
              <a:t>premia</a:t>
            </a:r>
            <a:r>
              <a:rPr lang="en-US" sz="2200" dirty="0"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ct val="50000"/>
              </a:spcBef>
              <a:buClr>
                <a:srgbClr val="0070C0"/>
              </a:buClr>
              <a:buNone/>
            </a:pPr>
            <a:r>
              <a:rPr lang="en-US" sz="2200" dirty="0">
                <a:cs typeface="Arial" panose="020B0604020202020204" pitchFamily="34" charset="0"/>
              </a:rPr>
              <a:t>Recent work has also shown that majors like economics are less hurt by graduating in a recession than sociology or journalism.</a:t>
            </a:r>
          </a:p>
        </p:txBody>
      </p:sp>
      <p:pic>
        <p:nvPicPr>
          <p:cNvPr id="7" name="Picture 6" descr="A photograph shows a rectangle shaded red and the words &quot;Help Wanted&quot; in white marked on it.">
            <a:extLst>
              <a:ext uri="{FF2B5EF4-FFF2-40B4-BE49-F238E27FC236}">
                <a16:creationId xmlns:a16="http://schemas.microsoft.com/office/drawing/2014/main" id="{87D0065A-EAE0-33CD-F355-44FD16797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400" y="1652846"/>
            <a:ext cx="3688400" cy="2456901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457200" y="4819302"/>
            <a:ext cx="8232775" cy="1439641"/>
          </a:xfrm>
        </p:spPr>
        <p:txBody>
          <a:bodyPr/>
          <a:lstStyle/>
          <a:p>
            <a:pPr marL="0" indent="0">
              <a:spcBef>
                <a:spcPct val="35000"/>
              </a:spcBef>
              <a:spcAft>
                <a:spcPct val="10000"/>
              </a:spcAft>
              <a:buNone/>
            </a:pPr>
            <a:r>
              <a:rPr lang="en-US" sz="2200" b="1" dirty="0">
                <a:solidFill>
                  <a:schemeClr val="tx1"/>
                </a:solidFill>
              </a:rPr>
              <a:t>Critical Thinking</a:t>
            </a:r>
          </a:p>
          <a:p>
            <a:pPr marL="432000" indent="-432000"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  <a:cs typeface="Arial" panose="020B0604020202020204" pitchFamily="34" charset="0"/>
              </a:rPr>
              <a:t>What types of jobs do economics majors typically go into?</a:t>
            </a:r>
          </a:p>
        </p:txBody>
      </p:sp>
    </p:spTree>
    <p:extLst>
      <p:ext uri="{BB962C8B-B14F-4D97-AF65-F5344CB8AC3E}">
        <p14:creationId xmlns:p14="http://schemas.microsoft.com/office/powerpoint/2010/main" val="368920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596FA-B2B6-6180-9C9A-E08491BD1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 Understand Society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5EAE6A-8F92-A7A5-F318-BF8023FF41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55600">
              <a:buClr>
                <a:srgbClr val="007FA3"/>
              </a:buClr>
              <a:buSzPct val="100000"/>
            </a:pPr>
            <a:r>
              <a:rPr lang="en-US" altLang="en-US" noProof="0" dirty="0"/>
              <a:t>The study of economics is an essential part of the study of society.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92416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97B7B-6CBF-049D-A386-6881146E9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 Be an Informed Citizen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0394-FE78-66BA-7124-521C0E935B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noProof="0" dirty="0"/>
              <a:t>To be an informed citizen requires a basic understanding of economics.</a:t>
            </a:r>
            <a:endParaRPr lang="en-US" kern="0" noProof="0" dirty="0"/>
          </a:p>
        </p:txBody>
      </p:sp>
    </p:spTree>
    <p:extLst>
      <p:ext uri="{BB962C8B-B14F-4D97-AF65-F5344CB8AC3E}">
        <p14:creationId xmlns:p14="http://schemas.microsoft.com/office/powerpoint/2010/main" val="4066356299"/>
      </p:ext>
    </p:extLst>
  </p:cSld>
  <p:clrMapOvr>
    <a:masterClrMapping/>
  </p:clrMapOvr>
</p:sld>
</file>

<file path=ppt/theme/theme1.xml><?xml version="1.0" encoding="utf-8"?>
<a:theme xmlns:a="http://schemas.openxmlformats.org/drawingml/2006/main" name="2_508 Lecture">
  <a:themeElements>
    <a:clrScheme name="Custom 117">
      <a:dk1>
        <a:srgbClr val="000000"/>
      </a:dk1>
      <a:lt1>
        <a:srgbClr val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3C15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508 Lecture">
  <a:themeElements>
    <a:clrScheme name="Custom 12">
      <a:dk1>
        <a:srgbClr val="000000"/>
      </a:dk1>
      <a:lt1>
        <a:srgbClr val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3C15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17368</TotalTime>
  <Words>1431</Words>
  <Application>Microsoft Macintosh PowerPoint</Application>
  <PresentationFormat>On-screen Show (4:3)</PresentationFormat>
  <Paragraphs>175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Noto Sans Symbols</vt:lpstr>
      <vt:lpstr>Times New Roman</vt:lpstr>
      <vt:lpstr>Verdana</vt:lpstr>
      <vt:lpstr>2_508 Lecture</vt:lpstr>
      <vt:lpstr>1_508 Lecture</vt:lpstr>
      <vt:lpstr>Principles of Microeconomics</vt:lpstr>
      <vt:lpstr>Chapter 1 The Scope and Method of Economics</vt:lpstr>
      <vt:lpstr>Why Study Economics?</vt:lpstr>
      <vt:lpstr>To Learn a Way of Thinking (1 of 3)</vt:lpstr>
      <vt:lpstr>To Learn a Way of Thinking (2 of 3)</vt:lpstr>
      <vt:lpstr>To Learn a Way of Thinking (3 of 3)</vt:lpstr>
      <vt:lpstr>Economics in Practice (2 of 4)</vt:lpstr>
      <vt:lpstr>To Understand Society</vt:lpstr>
      <vt:lpstr>To Be an Informed Citizen</vt:lpstr>
      <vt:lpstr>The Scope of Economics</vt:lpstr>
      <vt:lpstr>Table 1.1 (1 of 2)</vt:lpstr>
      <vt:lpstr>Table 1.1 (2 of 2)</vt:lpstr>
      <vt:lpstr>Table 1.2 (1 of 4)</vt:lpstr>
      <vt:lpstr>Table 1.2 (2 of 4)</vt:lpstr>
      <vt:lpstr>Table 1.2 (3 of 4)</vt:lpstr>
      <vt:lpstr>Table 1.2 (4 of 4)</vt:lpstr>
      <vt:lpstr>The Method of Economics</vt:lpstr>
      <vt:lpstr>Theories and Models (1 of 5)</vt:lpstr>
      <vt:lpstr>Theories and Models (2 of 5)</vt:lpstr>
      <vt:lpstr>Theories and Models (3 of 5)</vt:lpstr>
      <vt:lpstr>Theories and Models (4 of 5)</vt:lpstr>
      <vt:lpstr>Theories and Models (5 of 5)</vt:lpstr>
      <vt:lpstr>Economic Policy (1 of 3)</vt:lpstr>
      <vt:lpstr>Economic Policy (2 of 3)</vt:lpstr>
      <vt:lpstr>Economic Policy (3 of 3)</vt:lpstr>
      <vt:lpstr>Economic Skills and Economics as a Career</vt:lpstr>
    </vt:vector>
  </TitlesOfParts>
  <Company>Pearson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Microeconomics, Fourteenth Edition, Chapter 1, The Scope and Method of Economics</dc:title>
  <dc:subject>BusPub</dc:subject>
  <dc:creator>Case/Fair/Oster</dc:creator>
  <cp:keywords>Principles of Microeconomics</cp:keywords>
  <dc:description>Long description alt-text is inserted in the notes pane.</dc:description>
  <cp:lastModifiedBy>Nagwa Amin Abdelkawy</cp:lastModifiedBy>
  <cp:revision>2484</cp:revision>
  <dcterms:modified xsi:type="dcterms:W3CDTF">2026-08-22T20:54:31Z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niqueId">
    <vt:lpwstr>682739</vt:lpwstr>
  </property>
  <property fmtid="{D5CDD505-2E9C-101B-9397-08002B2CF9AE}" pid="3" name="Offisync_ServerID">
    <vt:lpwstr>7e960520-0e88-4f05-9fa0-24079b61e486</vt:lpwstr>
  </property>
  <property fmtid="{D5CDD505-2E9C-101B-9397-08002B2CF9AE}" pid="4" name="Offisync_UpdateToken">
    <vt:lpwstr>2</vt:lpwstr>
  </property>
  <property fmtid="{D5CDD505-2E9C-101B-9397-08002B2CF9AE}" pid="5" name="Jive_VersionGuid">
    <vt:lpwstr>2e874262-9747-49d3-bf1e-677aeb587663</vt:lpwstr>
  </property>
  <property fmtid="{D5CDD505-2E9C-101B-9397-08002B2CF9AE}" pid="6" name="Offisync_ProviderInitializationData">
    <vt:lpwstr>https://neo.pearson.com</vt:lpwstr>
  </property>
  <property fmtid="{D5CDD505-2E9C-101B-9397-08002B2CF9AE}" pid="7" name="Jive_LatestUserAccountName">
    <vt:lpwstr>joel</vt:lpwstr>
  </property>
</Properties>
</file>